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8" r:id="rId3"/>
    <p:sldId id="287" r:id="rId4"/>
    <p:sldId id="258" r:id="rId5"/>
    <p:sldId id="323" r:id="rId6"/>
    <p:sldId id="321" r:id="rId7"/>
    <p:sldId id="272" r:id="rId8"/>
    <p:sldId id="282" r:id="rId9"/>
    <p:sldId id="324" r:id="rId10"/>
    <p:sldId id="315" r:id="rId11"/>
    <p:sldId id="316" r:id="rId12"/>
    <p:sldId id="317" r:id="rId13"/>
    <p:sldId id="319" r:id="rId14"/>
    <p:sldId id="320" r:id="rId15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173" autoAdjust="0"/>
    <p:restoredTop sz="94675" autoAdjust="0"/>
  </p:normalViewPr>
  <p:slideViewPr>
    <p:cSldViewPr>
      <p:cViewPr>
        <p:scale>
          <a:sx n="75" d="100"/>
          <a:sy n="75" d="100"/>
        </p:scale>
        <p:origin x="-1368" y="-3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0587AD-AE97-4028-ABBA-B88D1F8AA0C6}" type="datetimeFigureOut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EDDD6A4-293C-4B42-B729-0B357C192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AC8303-D7B7-4C46-9886-048C99AF9D7C}" type="datetimeFigureOut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C6535F4-5F02-4C44-A0CA-45EB05DD7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E45F0D-2D89-433B-990A-3BA6A344655C}" type="slidenum">
              <a:rPr lang="en-US" altLang="zh-CN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FE2F0-29E8-4B10-8F4E-93FD802848E2}" type="datetime1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8F345-3A8A-435D-970E-C46B8C010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A6ECE-5AD7-4A8C-AEAD-5C376BF77E58}" type="datetime1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D3F8C-9B55-44AB-82D7-D1059189B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47DFF-42C8-4561-9B04-3252D6A7A035}" type="datetime1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A8A1F-1171-4789-B882-4F63756C33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19890-C2F6-4E49-8B69-5A3F8BB4D243}" type="datetime1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84331-DDAA-45B3-82E1-0F3D01F717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F79EE-1B4A-4793-9DD5-EE57D7EC69D8}" type="datetime1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A5ABD-DD1D-4E97-AD70-D4B715B5FE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36C3E-5001-42A9-A6AA-0D846721BEDD}" type="datetime1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98734-7487-4653-9730-3D406FF96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8A048-9DE2-4ED2-883A-F6A4181DC556}" type="datetime1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44BD4-8AE0-4F86-911C-B983B41C3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B19D3-4A87-4369-941D-8F1D137669DC}" type="datetime1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F6EA4-0F2F-4431-ABAE-2D5DFE83C7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DC74D-9F7F-4545-8A33-2783DDC1F53B}" type="datetime1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95002-9FA4-4A17-A60C-F1601C4981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AD1FF-F8D4-4BD2-8C56-13F44046940B}" type="datetime1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440BA-FECD-405A-9878-C28CEE30C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3155A-BB5E-4D3A-B324-2517392C1038}" type="datetime1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24854-F135-41BD-AC55-A6A810388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D964978-0DF2-4448-9126-F142A015F0D5}" type="datetime1">
              <a:rPr lang="en-US"/>
              <a:pPr>
                <a:defRPr/>
              </a:pPr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100F087-686E-4199-9640-5441EBA55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2"/>
          <p:cNvSpPr>
            <a:spLocks noGrp="1"/>
          </p:cNvSpPr>
          <p:nvPr>
            <p:ph type="subTitle" idx="1"/>
          </p:nvPr>
        </p:nvSpPr>
        <p:spPr>
          <a:xfrm>
            <a:off x="571480" y="3286116"/>
            <a:ext cx="2735263" cy="3162300"/>
          </a:xfrm>
        </p:spPr>
        <p:txBody>
          <a:bodyPr/>
          <a:lstStyle/>
          <a:p>
            <a:pPr algn="l" eaLnBrk="1" hangingPunct="1"/>
            <a:r>
              <a:rPr lang="en-US" altLang="zh-CN" sz="1200" b="1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Product Features</a:t>
            </a:r>
          </a:p>
        </p:txBody>
      </p:sp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950" y="539750"/>
            <a:ext cx="1914525" cy="12858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90" y="2000232"/>
            <a:ext cx="6381750" cy="1217613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539750"/>
            <a:ext cx="685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581525" y="144463"/>
            <a:ext cx="2276475" cy="466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Arial Narrow" pitchFamily="34" charset="0"/>
              </a:rPr>
              <a:t>Rice Cooker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14950" y="714348"/>
            <a:ext cx="1368425" cy="1460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Arial Narrow" pitchFamily="34" charset="0"/>
              </a:rPr>
              <a:t>HD303</a:t>
            </a:r>
            <a:r>
              <a:rPr lang="en-US" altLang="zh-CN" b="1" dirty="0" smtClean="0">
                <a:solidFill>
                  <a:schemeClr val="tx1"/>
                </a:solidFill>
                <a:latin typeface="Arial Narrow" pitchFamily="34" charset="0"/>
              </a:rPr>
              <a:t>7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643314" y="3286116"/>
            <a:ext cx="2736850" cy="3883025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Technical Info.</a:t>
            </a:r>
            <a:endParaRPr lang="en-US" sz="1200" b="1" dirty="0">
              <a:solidFill>
                <a:schemeClr val="tx1">
                  <a:tint val="7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200" dirty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                 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8388350"/>
            <a:ext cx="685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9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92600" y="8459788"/>
            <a:ext cx="21336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88913" y="7956550"/>
            <a:ext cx="6480175" cy="395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>
                <a:solidFill>
                  <a:schemeClr val="tx1"/>
                </a:solidFill>
              </a:rPr>
              <a:t>Published by Philips Consumer Lifestyle                       Printed in China                        Copy Right Reserved          Subject to modification</a:t>
            </a:r>
          </a:p>
        </p:txBody>
      </p:sp>
      <p:pic>
        <p:nvPicPr>
          <p:cNvPr id="15371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5263" y="8101013"/>
            <a:ext cx="107950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Slide Number Placeholder 15"/>
          <p:cNvSpPr>
            <a:spLocks noGrp="1"/>
          </p:cNvSpPr>
          <p:nvPr>
            <p:ph type="sldNum" sz="quarter" idx="12"/>
          </p:nvPr>
        </p:nvSpPr>
        <p:spPr bwMode="auto">
          <a:xfrm>
            <a:off x="115888" y="8388350"/>
            <a:ext cx="433387" cy="487363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57BC2E-0030-4598-BB36-E2C94F6DF58B}" type="slidenum">
              <a:rPr lang="en-US" altLang="zh-CN" b="1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zh-CN" b="1">
              <a:solidFill>
                <a:schemeClr val="tx1"/>
              </a:solidFill>
            </a:endParaRPr>
          </a:p>
        </p:txBody>
      </p:sp>
      <p:graphicFrame>
        <p:nvGraphicFramePr>
          <p:cNvPr id="15542" name="Group 182"/>
          <p:cNvGraphicFramePr>
            <a:graphicFrameLocks noGrp="1"/>
          </p:cNvGraphicFramePr>
          <p:nvPr/>
        </p:nvGraphicFramePr>
        <p:xfrm>
          <a:off x="285728" y="3286116"/>
          <a:ext cx="6286500" cy="418846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61950"/>
                <a:gridCol w="995372"/>
                <a:gridCol w="1357322"/>
                <a:gridCol w="642942"/>
                <a:gridCol w="785796"/>
                <a:gridCol w="1071570"/>
                <a:gridCol w="1071548"/>
              </a:tblGrid>
              <a:tr h="0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      </a:t>
                      </a: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Model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HD3037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/>
                </a:tc>
              </a:tr>
              <a:tr h="1212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Product  Picture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Control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Electronic Control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Rated voltage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220V~50Hz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Rated Power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980W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Capacity</a:t>
                      </a:r>
                      <a:r>
                        <a:rPr kumimoji="0" lang="zh-CN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（</a:t>
                      </a: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</a:t>
                      </a:r>
                      <a:r>
                        <a:rPr kumimoji="0" lang="zh-CN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）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5.0L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7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Thickness of inner pot 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2.0mm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Color of plastic part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Porcelain white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pic>
        <p:nvPicPr>
          <p:cNvPr id="17" name="图片 16" descr="PFFN5005侧面gai.jpg"/>
          <p:cNvPicPr>
            <a:picLocks noChangeAspect="1"/>
          </p:cNvPicPr>
          <p:nvPr/>
        </p:nvPicPr>
        <p:blipFill>
          <a:blip r:embed="rId7" cstate="print"/>
          <a:srcRect b="16656"/>
          <a:stretch>
            <a:fillRect/>
          </a:stretch>
        </p:blipFill>
        <p:spPr>
          <a:xfrm>
            <a:off x="1857364" y="4000496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0"/>
          <p:cNvGraphicFramePr>
            <a:graphicFrameLocks noGrp="1"/>
          </p:cNvGraphicFramePr>
          <p:nvPr/>
        </p:nvGraphicFramePr>
        <p:xfrm>
          <a:off x="142852" y="357158"/>
          <a:ext cx="6215130" cy="8643998"/>
        </p:xfrm>
        <a:graphic>
          <a:graphicData uri="http://schemas.openxmlformats.org/drawingml/2006/table">
            <a:tbl>
              <a:tblPr/>
              <a:tblGrid>
                <a:gridCol w="3242497"/>
                <a:gridCol w="2972633"/>
              </a:tblGrid>
              <a:tr h="287082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r>
                        <a:rPr lang="zh-CN" alt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、</a:t>
                      </a:r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No heating while on power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61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r>
                        <a:rPr lang="zh-CN" altLang="en-US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、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To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test if the heating plate works properly with a multi-function meter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2</a:t>
                      </a:r>
                      <a:r>
                        <a:rPr lang="zh-CN" altLang="en-US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If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problems found, test if the bottom sensor works properly with a multi-function meter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312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483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To put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wires on both sides of the heating plate with the multi-function meter on the resistance shift. If the multi-function meter shows infinite resistance, the heating plate must have problem, otherwise it is normal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To connect bot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h sides of the bottom sensor with red and black wire. If the bottom sensor is normal, the meter shows 100 at ordinary temperature; otherwise, the bottom sensor must meet short circuiting or the circuit is cut off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61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3</a:t>
                      </a:r>
                      <a:r>
                        <a:rPr lang="zh-CN" altLang="en-US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、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If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problems found, test if the top sensor works properly with a multi-function meter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4</a:t>
                      </a:r>
                      <a:r>
                        <a:rPr lang="zh-CN" altLang="en-US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、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PCB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errors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9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 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402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To connect bot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h sides of the top sensor with red and black wire. If the bottom sensor is normal, the meter shows 100 at ordinary temperature; otherwise, the top sensor must meet short circuiting or the circuit is cut off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zh-CN" altLang="en-US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Heating plate won’t work when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PCB is not charged with 200v voltage.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168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050" b="1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To test bottom sensor</a:t>
                      </a:r>
                      <a:r>
                        <a:rPr lang="en-US" altLang="zh-CN" sz="1050" b="1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</a:t>
                      </a:r>
                      <a:endParaRPr lang="zh-CN" altLang="en-US" sz="105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CN" altLang="en-US" sz="1050" b="1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</a:t>
                      </a:r>
                      <a:r>
                        <a:rPr lang="en-US" altLang="zh-CN" sz="1050" b="1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To</a:t>
                      </a:r>
                      <a:r>
                        <a:rPr lang="en-US" altLang="zh-CN" sz="1050" b="1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test top sensor</a:t>
                      </a:r>
                      <a:endParaRPr lang="zh-CN" altLang="en-US" sz="105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9117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To connect bot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h sides of the bottom sensor with red and black wire. 100 should be shown at ordinary temperature(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25℃).If the resistance is small, rice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cannot be cooked fully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zh-CN" altLang="en-US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connect bot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h sides of the bottom sensor with red and black wire,100 should be shown at ordinary temperature(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25℃).If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resistance decreases or not fixed well, rice or porridge may be spilled while cooking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223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90" y="0"/>
            <a:ext cx="6172200" cy="317384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/>
              <a:t>Malfunction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8" descr="检测发热盘是否正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32" y="1142976"/>
            <a:ext cx="1895684" cy="1420178"/>
          </a:xfrm>
          <a:prstGeom prst="rect">
            <a:avLst/>
          </a:prstGeom>
          <a:noFill/>
        </p:spPr>
      </p:pic>
      <p:pic>
        <p:nvPicPr>
          <p:cNvPr id="10" name="Picture 9" descr="检测主温控传感器是否变质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6" y="1071538"/>
            <a:ext cx="1853398" cy="1385430"/>
          </a:xfrm>
          <a:prstGeom prst="rect">
            <a:avLst/>
          </a:prstGeom>
          <a:noFill/>
        </p:spPr>
      </p:pic>
      <p:pic>
        <p:nvPicPr>
          <p:cNvPr id="16" name="Picture 15" descr="检测上盖传感器是否变质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705" y="4067944"/>
            <a:ext cx="1807040" cy="1353827"/>
          </a:xfrm>
          <a:prstGeom prst="rect">
            <a:avLst/>
          </a:prstGeom>
          <a:noFill/>
        </p:spPr>
      </p:pic>
      <p:pic>
        <p:nvPicPr>
          <p:cNvPr id="17" name="Picture 16" descr="电路板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9040" y="4067944"/>
            <a:ext cx="1953752" cy="1361312"/>
          </a:xfrm>
          <a:prstGeom prst="rect">
            <a:avLst/>
          </a:prstGeom>
          <a:noFill/>
        </p:spPr>
      </p:pic>
      <p:pic>
        <p:nvPicPr>
          <p:cNvPr id="18" name="Picture 17" descr="检测主温控传感器是否变质"/>
          <p:cNvPicPr>
            <a:picLocks noChangeAspect="1" noChangeArrowheads="1"/>
          </p:cNvPicPr>
          <p:nvPr/>
        </p:nvPicPr>
        <p:blipFill>
          <a:blip r:embed="rId6" cstate="print"/>
          <a:srcRect t="30013"/>
          <a:stretch>
            <a:fillRect/>
          </a:stretch>
        </p:blipFill>
        <p:spPr bwMode="auto">
          <a:xfrm>
            <a:off x="357166" y="7586373"/>
            <a:ext cx="2581274" cy="1343345"/>
          </a:xfrm>
          <a:prstGeom prst="rect">
            <a:avLst/>
          </a:prstGeom>
          <a:noFill/>
        </p:spPr>
      </p:pic>
      <p:pic>
        <p:nvPicPr>
          <p:cNvPr id="19" name="Picture 18" descr="检测上盖传感器是否变质"/>
          <p:cNvPicPr>
            <a:picLocks noChangeAspect="1" noChangeArrowheads="1"/>
          </p:cNvPicPr>
          <p:nvPr/>
        </p:nvPicPr>
        <p:blipFill>
          <a:blip r:embed="rId4" cstate="print"/>
          <a:srcRect t="11615" b="18413"/>
          <a:stretch>
            <a:fillRect/>
          </a:stretch>
        </p:blipFill>
        <p:spPr bwMode="auto">
          <a:xfrm>
            <a:off x="3643314" y="7633004"/>
            <a:ext cx="2609850" cy="136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0"/>
          <p:cNvGraphicFramePr>
            <a:graphicFrameLocks noGrp="1"/>
          </p:cNvGraphicFramePr>
          <p:nvPr/>
        </p:nvGraphicFramePr>
        <p:xfrm>
          <a:off x="476672" y="683568"/>
          <a:ext cx="6237314" cy="7602012"/>
        </p:xfrm>
        <a:graphic>
          <a:graphicData uri="http://schemas.openxmlformats.org/drawingml/2006/table">
            <a:tbl>
              <a:tblPr/>
              <a:tblGrid>
                <a:gridCol w="3118657"/>
                <a:gridCol w="3118657"/>
              </a:tblGrid>
              <a:tr h="276249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 3</a:t>
                      </a:r>
                      <a:r>
                        <a:rPr lang="zh-CN" alt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、</a:t>
                      </a:r>
                      <a:r>
                        <a:rPr lang="en-US" altLang="zh-CN" sz="12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Repair</a:t>
                      </a:r>
                      <a:r>
                        <a:rPr lang="en-US" altLang="zh-CN" sz="12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spilling 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3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</a:t>
                      </a:r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（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1) First,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to check out the parameters of top sensor</a:t>
                      </a:r>
                      <a:endParaRPr lang="en-US" altLang="zh-CN" sz="12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  <a:p>
                      <a:pPr algn="l" fontAlgn="t"/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</a:t>
                      </a:r>
                      <a:r>
                        <a:rPr lang="zh-CN" altLang="en-US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（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2</a:t>
                      </a:r>
                      <a:r>
                        <a:rPr lang="zh-CN" altLang="en-US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）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Check whether the sensor on keep-warm board slacks off </a:t>
                      </a:r>
                    </a:p>
                    <a:p>
                      <a:pPr algn="l" fontAlgn="t"/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</a:t>
                      </a:r>
                      <a:r>
                        <a:rPr lang="zh-CN" altLang="en-US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（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3</a:t>
                      </a:r>
                      <a:r>
                        <a:rPr lang="zh-CN" altLang="en-US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）</a:t>
                      </a:r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Finally, check whether the display board is normal</a:t>
                      </a:r>
                    </a:p>
                    <a:p>
                      <a:pPr algn="l" fontAlgn="t"/>
                      <a:r>
                        <a:rPr lang="en-US" altLang="zh-CN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 Procedures</a:t>
                      </a:r>
                      <a:r>
                        <a:rPr lang="zh-CN" altLang="en-US" sz="12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：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35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A</a:t>
                      </a:r>
                      <a:r>
                        <a:rPr lang="zh-CN" altLang="en-US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、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Remove the humps on the spatula with a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knife to avoid danger of scratches.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B</a:t>
                      </a:r>
                      <a:r>
                        <a:rPr lang="zh-CN" altLang="en-US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、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loosen the screws on the top cover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with a screw-driver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519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 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352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C</a:t>
                      </a:r>
                      <a:r>
                        <a:rPr lang="zh-CN" altLang="en-US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、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Insert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the spatula into the slim gap between top cover and inner lid and slide it to separate </a:t>
                      </a:r>
                      <a:r>
                        <a:rPr lang="en-US" altLang="zh-CN" sz="11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top cover and inner lid 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D</a:t>
                      </a:r>
                      <a:r>
                        <a:rPr lang="zh-CN" altLang="en-US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、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In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picture below, the tin paper slightly sheds off which causes vague perception of the top sensor on pot temperature, thus leading to spilling 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5056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E</a:t>
                      </a:r>
                      <a:r>
                        <a:rPr lang="zh-CN" altLang="en-US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、。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The thin paper should be pasted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tightly to the keep-warm board and air should be expelled as much as possible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F</a:t>
                      </a:r>
                      <a:r>
                        <a:rPr lang="zh-CN" altLang="en-US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、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To fasten </a:t>
                      </a:r>
                      <a:r>
                        <a:rPr lang="en-US" altLang="zh-CN" sz="1050" b="0" i="0" u="none" strike="noStrike" smtClean="0">
                          <a:solidFill>
                            <a:srgbClr val="000000"/>
                          </a:solidFill>
                          <a:latin typeface="宋体"/>
                        </a:rPr>
                        <a:t>the tin </a:t>
                      </a:r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paper with</a:t>
                      </a: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glue in prevention of looseness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656" y="323528"/>
            <a:ext cx="6172200" cy="317384"/>
          </a:xfrm>
        </p:spPr>
        <p:txBody>
          <a:bodyPr>
            <a:normAutofit/>
          </a:bodyPr>
          <a:lstStyle/>
          <a:p>
            <a:pPr algn="l"/>
            <a:r>
              <a:rPr lang="en-US" altLang="zh-CN" sz="1400" b="1" dirty="0" smtClean="0"/>
              <a:t>Malfunction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4" name="Picture 13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696" y="2051720"/>
            <a:ext cx="2255143" cy="1545660"/>
          </a:xfrm>
          <a:prstGeom prst="rect">
            <a:avLst/>
          </a:prstGeom>
          <a:noFill/>
        </p:spPr>
      </p:pic>
      <p:pic>
        <p:nvPicPr>
          <p:cNvPr id="15" name="Picture 1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9040" y="2051720"/>
            <a:ext cx="2230235" cy="1512167"/>
          </a:xfrm>
          <a:prstGeom prst="rect">
            <a:avLst/>
          </a:prstGeom>
          <a:noFill/>
        </p:spPr>
      </p:pic>
      <p:pic>
        <p:nvPicPr>
          <p:cNvPr id="18" name="Picture 17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56" y="4429124"/>
            <a:ext cx="2010316" cy="1428760"/>
          </a:xfrm>
          <a:prstGeom prst="rect">
            <a:avLst/>
          </a:prstGeom>
          <a:noFill/>
        </p:spPr>
      </p:pic>
      <p:pic>
        <p:nvPicPr>
          <p:cNvPr id="19" name="Picture 18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66" y="4357686"/>
            <a:ext cx="2196762" cy="1503048"/>
          </a:xfrm>
          <a:prstGeom prst="rect">
            <a:avLst/>
          </a:prstGeom>
          <a:noFill/>
        </p:spPr>
      </p:pic>
      <p:pic>
        <p:nvPicPr>
          <p:cNvPr id="20" name="Picture 19" descr="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0688" y="6459357"/>
            <a:ext cx="2376264" cy="1684543"/>
          </a:xfrm>
          <a:prstGeom prst="rect">
            <a:avLst/>
          </a:prstGeom>
          <a:noFill/>
        </p:spPr>
      </p:pic>
      <p:pic>
        <p:nvPicPr>
          <p:cNvPr id="21" name="Picture 20" descr="P91906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7033" y="6487717"/>
            <a:ext cx="2312255" cy="16561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10"/>
          <p:cNvGraphicFramePr>
            <a:graphicFrameLocks noGrp="1"/>
          </p:cNvGraphicFramePr>
          <p:nvPr/>
        </p:nvGraphicFramePr>
        <p:xfrm>
          <a:off x="500042" y="683568"/>
          <a:ext cx="6213944" cy="6960266"/>
        </p:xfrm>
        <a:graphic>
          <a:graphicData uri="http://schemas.openxmlformats.org/drawingml/2006/table">
            <a:tbl>
              <a:tblPr/>
              <a:tblGrid>
                <a:gridCol w="3095287"/>
                <a:gridCol w="3118657"/>
              </a:tblGrid>
              <a:tr h="313628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 3</a:t>
                      </a:r>
                      <a:r>
                        <a:rPr lang="zh-CN" alt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、</a:t>
                      </a:r>
                      <a:r>
                        <a:rPr lang="en-US" altLang="zh-CN" sz="12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Repair</a:t>
                      </a:r>
                      <a:r>
                        <a:rPr lang="en-US" altLang="zh-CN" sz="12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spilling 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t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9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宋体"/>
                          <a:ea typeface="宋体"/>
                          <a:cs typeface="Times New Roman"/>
                        </a:rPr>
                        <a:t>G</a:t>
                      </a:r>
                      <a:r>
                        <a:rPr lang="zh-CN" sz="1050" kern="100" dirty="0" smtClean="0">
                          <a:latin typeface="宋体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altLang="zh-CN" sz="1050" kern="100" dirty="0" smtClean="0">
                          <a:latin typeface="宋体"/>
                          <a:ea typeface="宋体"/>
                          <a:cs typeface="Times New Roman"/>
                        </a:rPr>
                        <a:t>Picture</a:t>
                      </a:r>
                      <a:r>
                        <a:rPr lang="en-US" altLang="zh-CN" sz="1050" kern="100" baseline="0" dirty="0" smtClean="0">
                          <a:latin typeface="宋体"/>
                          <a:ea typeface="宋体"/>
                          <a:cs typeface="Times New Roman"/>
                        </a:rPr>
                        <a:t> below shows the glue used to fasten the thin paper</a:t>
                      </a:r>
                      <a:endParaRPr lang="en-US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宋体"/>
                          <a:ea typeface="宋体"/>
                          <a:cs typeface="Times New Roman"/>
                        </a:rPr>
                        <a:t>H</a:t>
                      </a:r>
                      <a:r>
                        <a:rPr lang="zh-CN" sz="1050" kern="100" dirty="0" smtClean="0">
                          <a:latin typeface="宋体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altLang="zh-CN" sz="1050" kern="100" dirty="0" smtClean="0">
                          <a:latin typeface="宋体"/>
                          <a:ea typeface="宋体"/>
                          <a:cs typeface="Times New Roman"/>
                        </a:rPr>
                        <a:t>If the thin paper doesn’t shed off, please check</a:t>
                      </a:r>
                      <a:r>
                        <a:rPr lang="en-US" altLang="zh-CN" sz="1050" kern="100" baseline="0" dirty="0" smtClean="0">
                          <a:latin typeface="宋体"/>
                          <a:ea typeface="宋体"/>
                          <a:cs typeface="Times New Roman"/>
                        </a:rPr>
                        <a:t> the parameters of top sensor  by loosing the screws </a:t>
                      </a:r>
                      <a:endParaRPr lang="en-US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330">
                <a:tc>
                  <a:txBody>
                    <a:bodyPr/>
                    <a:lstStyle/>
                    <a:p>
                      <a:pPr marL="0" marR="0" indent="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 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47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宋体"/>
                          <a:ea typeface="宋体"/>
                          <a:cs typeface="Times New Roman"/>
                        </a:rPr>
                        <a:t>R</a:t>
                      </a:r>
                      <a:r>
                        <a:rPr lang="zh-CN" sz="1050" kern="100" dirty="0" smtClean="0">
                          <a:latin typeface="宋体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sz="1050" kern="100" dirty="0" smtClean="0">
                          <a:latin typeface="宋体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1050" kern="100" baseline="0" dirty="0" smtClean="0">
                          <a:latin typeface="宋体"/>
                          <a:ea typeface="宋体"/>
                          <a:cs typeface="Times New Roman"/>
                        </a:rPr>
                        <a:t> connector for top sensor is of black color which should not be messed up .</a:t>
                      </a:r>
                      <a:endParaRPr lang="en-US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宋体"/>
                          <a:ea typeface="宋体"/>
                          <a:cs typeface="Times New Roman"/>
                        </a:rPr>
                        <a:t>J</a:t>
                      </a:r>
                      <a:r>
                        <a:rPr lang="zh-CN" sz="1050" kern="100" dirty="0" smtClean="0">
                          <a:latin typeface="宋体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altLang="zh-CN" sz="1050" kern="100" dirty="0" smtClean="0">
                          <a:latin typeface="宋体"/>
                          <a:ea typeface="宋体"/>
                          <a:cs typeface="Times New Roman"/>
                        </a:rPr>
                        <a:t>To test the top sensor</a:t>
                      </a:r>
                      <a:r>
                        <a:rPr lang="en-US" altLang="zh-CN" sz="1050" kern="100" baseline="0" dirty="0" smtClean="0">
                          <a:latin typeface="宋体"/>
                          <a:ea typeface="宋体"/>
                          <a:cs typeface="Times New Roman"/>
                        </a:rPr>
                        <a:t> with multi-function meter on 200K shift. Top sensor should be of 100K at ordinary temperature. Spilling happens when parameters of the top sensor go beyond the green zone.</a:t>
                      </a:r>
                      <a:endParaRPr lang="en-US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900"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05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kern="100" dirty="0" smtClean="0"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r>
                        <a:rPr lang="zh-CN" sz="1050" kern="100" dirty="0" smtClean="0">
                          <a:latin typeface="Arial" pitchFamily="34" charset="0"/>
                          <a:cs typeface="Arial" pitchFamily="34" charset="0"/>
                        </a:rPr>
                        <a:t>、</a:t>
                      </a:r>
                      <a:r>
                        <a:rPr lang="en-US" altLang="zh-CN" sz="1050" kern="100" dirty="0" smtClean="0">
                          <a:latin typeface="Arial" pitchFamily="34" charset="0"/>
                          <a:cs typeface="Arial" pitchFamily="34" charset="0"/>
                        </a:rPr>
                        <a:t>If no problems found from the above</a:t>
                      </a:r>
                      <a:r>
                        <a:rPr lang="en-US" altLang="zh-CN" sz="1050" kern="100" baseline="0" dirty="0" smtClean="0">
                          <a:latin typeface="Arial" pitchFamily="34" charset="0"/>
                          <a:cs typeface="Arial" pitchFamily="34" charset="0"/>
                        </a:rPr>
                        <a:t> procedures, there may be something with display board.</a:t>
                      </a:r>
                      <a:endParaRPr lang="en-US" altLang="zh-CN" sz="1050" kern="1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 fontAlgn="b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If the display board  sticker(</a:t>
                      </a:r>
                      <a:r>
                        <a:rPr lang="en-US" altLang="zh-CN" sz="11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a slice-shaped </a:t>
                      </a:r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component</a:t>
                      </a:r>
                      <a:r>
                        <a:rPr lang="en-US" altLang="zh-CN" sz="11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)goes wrong, temperature limiter will fuse and spilling may happen.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656" y="323528"/>
            <a:ext cx="6172200" cy="317384"/>
          </a:xfrm>
        </p:spPr>
        <p:txBody>
          <a:bodyPr>
            <a:normAutofit/>
          </a:bodyPr>
          <a:lstStyle/>
          <a:p>
            <a:pPr algn="l"/>
            <a:r>
              <a:rPr lang="en-US" altLang="zh-CN" sz="1400" b="1" dirty="0" smtClean="0"/>
              <a:t>Malfunction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6" name="Picture 2" descr="P91906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704" y="1988262"/>
            <a:ext cx="220589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P91906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90" y="1947269"/>
            <a:ext cx="2357454" cy="148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P91906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704" y="5075035"/>
            <a:ext cx="2448272" cy="178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P91906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61048" y="5020218"/>
            <a:ext cx="2513459" cy="183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5"/>
          <p:cNvGraphicFramePr>
            <a:graphicFrameLocks noGrp="1"/>
          </p:cNvGraphicFramePr>
          <p:nvPr/>
        </p:nvGraphicFramePr>
        <p:xfrm>
          <a:off x="142852" y="285714"/>
          <a:ext cx="6429444" cy="8582717"/>
        </p:xfrm>
        <a:graphic>
          <a:graphicData uri="http://schemas.openxmlformats.org/drawingml/2006/table">
            <a:tbl>
              <a:tblPr/>
              <a:tblGrid>
                <a:gridCol w="1071574"/>
                <a:gridCol w="2562459"/>
                <a:gridCol w="2795411"/>
              </a:tblGrid>
              <a:tr h="287815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Fault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Reason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Solution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266">
                <a:tc rowSpan="11"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</a:t>
                      </a:r>
                      <a:r>
                        <a:rPr lang="en-US" altLang="zh-CN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Rice Cooker doesn’t work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1.No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power supply is outputted from the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socket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Check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the power supply of the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socket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by having another appliance connected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2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2.Power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cord being open circuit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Check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the power cord by replacing it with the a same one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2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3.The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plug isn’t fully connected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Insert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the plug completely to ensure a fully connecting 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2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4.The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corresponding function button is not pressed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Choose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the function ,then press start button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CN" sz="1000" dirty="0" smtClean="0">
                          <a:solidFill>
                            <a:schemeClr val="tx1"/>
                          </a:solidFill>
                          <a:latin typeface="宋体"/>
                          <a:ea typeface="PMingLiU"/>
                        </a:rPr>
                        <a:t>5.</a:t>
                      </a:r>
                      <a:r>
                        <a:rPr lang="en-US" altLang="zh-CN" sz="1000" dirty="0" smtClean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Temperature Limiter </a:t>
                      </a:r>
                      <a:r>
                        <a:rPr lang="zh-CN" sz="1000" dirty="0" smtClean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assembly </a:t>
                      </a:r>
                      <a:r>
                        <a:rPr lang="zh-CN" sz="1000" dirty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fuses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dirty="0" smtClean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Replace </a:t>
                      </a:r>
                      <a:r>
                        <a:rPr lang="zh-CN" sz="1000" dirty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the </a:t>
                      </a:r>
                      <a:r>
                        <a:rPr lang="en-US" altLang="zh-CN" sz="1000" dirty="0" smtClean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Temperature Limiter assembly 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6.Heating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element damages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Replace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heating element and related assembly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7.Bottom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sensor being open circuit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dirty="0" smtClean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Replace </a:t>
                      </a:r>
                      <a:r>
                        <a:rPr lang="zh-CN" sz="1000" dirty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bottom sensor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8.Bottom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sensor being short circuit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dirty="0" smtClean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Replace </a:t>
                      </a:r>
                      <a:r>
                        <a:rPr lang="zh-CN" sz="1000" dirty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bottom sensor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3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9.High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t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emperature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of bottom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sensor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It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is suggested to replace the PCB board if it is stilled shown over temp. even the inner pot is closely contacted with the heating element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10.Top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sensor being open circuit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dirty="0" smtClean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Replace </a:t>
                      </a:r>
                      <a:r>
                        <a:rPr lang="zh-CN" sz="1000" dirty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top sensor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11.Top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sensor being short circuit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dirty="0" smtClean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Replace </a:t>
                      </a:r>
                      <a:r>
                        <a:rPr lang="zh-CN" sz="1000" dirty="0">
                          <a:solidFill>
                            <a:schemeClr val="tx1"/>
                          </a:solidFill>
                          <a:latin typeface="Times New Roman"/>
                          <a:ea typeface="Arial"/>
                        </a:rPr>
                        <a:t>top sensor</a:t>
                      </a:r>
                      <a:endParaRPr lang="zh-CN" sz="12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639">
                <a:tc rowSpan="9"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</a:t>
                      </a:r>
                      <a:r>
                        <a:rPr lang="en-US" altLang="zh-CN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altLang="zh-CN" sz="1000" b="0" i="0" u="none" strike="noStrike" baseline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Undercooked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1.Rice 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and water 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in wrong proportion</a:t>
                      </a:r>
                      <a:endParaRPr lang="zh-CN" sz="9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Make right rice-water 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proportion 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under manual instruction</a:t>
                      </a:r>
                      <a:endParaRPr lang="zh-CN" sz="9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2.Constant lid-opening while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</a:rPr>
                        <a:t> simmering </a:t>
                      </a:r>
                      <a:endParaRPr lang="zh-CN" sz="9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dirty="0" smtClean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</a:rPr>
                        <a:t> In no rush</a:t>
                      </a:r>
                      <a:r>
                        <a:rPr lang="en-US" altLang="zh-CN" sz="9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</a:rPr>
                        <a:t> of opening lid while simmering rice</a:t>
                      </a:r>
                      <a:endParaRPr lang="zh-CN" sz="900" dirty="0">
                        <a:solidFill>
                          <a:schemeClr val="tx1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9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3</a:t>
                      </a:r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、</a:t>
                      </a:r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Inner pot inappropriately placed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Move the inner pot around to ensure a well  contact between inner pot and heating element</a:t>
                      </a:r>
                      <a:endParaRPr lang="zh-CN" altLang="en-US" sz="1000" kern="1200" dirty="0" smtClean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0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4.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Raffles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between heating element and inner pot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Remove raffles between heating element and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inner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pot( with sandpaper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or  alcohol )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5.</a:t>
                      </a:r>
                      <a:r>
                        <a:rPr lang="en-US" altLang="zh-CN" sz="10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Cook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rice with fat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Clean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out the fat 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2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6.Heating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element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deformed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or unevenly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heating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Repalce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 heaing element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2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7.Bottom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of inner pot is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deformed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or not fully contacted with the heating element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Repair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or replace the inner pot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8.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Top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heating element malfunctions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Repalce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top heating element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9.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Main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thermostat malfunctions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main thermostat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15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3</a:t>
                      </a:r>
                      <a:r>
                        <a:rPr lang="zh-CN" altLang="en-US" sz="10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、</a:t>
                      </a:r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Overcooked</a:t>
                      </a:r>
                    </a:p>
                    <a:p>
                      <a:pPr algn="l" fontAlgn="b"/>
                      <a:r>
                        <a:rPr lang="en-US" altLang="zh-CN" sz="1000" b="0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  Rice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1.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PCB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board malfunctions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PCB board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2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2.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Difference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in rice quality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Define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that whether the burning is caused by a change in rice quality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3.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Mian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hermostat malfunctions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main thermostat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90" y="0"/>
            <a:ext cx="6172200" cy="389392"/>
          </a:xfrm>
        </p:spPr>
        <p:txBody>
          <a:bodyPr>
            <a:normAutofit/>
          </a:bodyPr>
          <a:lstStyle/>
          <a:p>
            <a:pPr algn="l"/>
            <a:r>
              <a:rPr lang="en-US" altLang="zh-CN" sz="1400" b="1" dirty="0" smtClean="0"/>
              <a:t>Troubleshooting </a:t>
            </a:r>
            <a:endParaRPr lang="en-US" sz="1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13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14290" y="285720"/>
            <a:ext cx="6286544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4290" y="0"/>
            <a:ext cx="6172200" cy="388863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/>
              <a:t>Troubleshooting</a:t>
            </a:r>
            <a:endParaRPr lang="en-US" sz="1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142984" y="428596"/>
            <a:ext cx="542928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6"/>
          <p:cNvGraphicFramePr>
            <a:graphicFrameLocks noGrp="1"/>
          </p:cNvGraphicFramePr>
          <p:nvPr/>
        </p:nvGraphicFramePr>
        <p:xfrm>
          <a:off x="142852" y="428596"/>
          <a:ext cx="6429420" cy="8343952"/>
        </p:xfrm>
        <a:graphic>
          <a:graphicData uri="http://schemas.openxmlformats.org/drawingml/2006/table">
            <a:tbl>
              <a:tblPr/>
              <a:tblGrid>
                <a:gridCol w="1003696"/>
                <a:gridCol w="2938934"/>
                <a:gridCol w="2486790"/>
              </a:tblGrid>
              <a:tr h="35243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Fault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Reason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Solution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882">
                <a:tc rowSpan="5"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</a:t>
                      </a:r>
                      <a:r>
                        <a:rPr lang="en-US" altLang="zh-CN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Spilled rice or porridge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1.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Inner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pot is overloaded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Cook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with right rice &amp; water proportion referring to the instruction manual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2.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Difference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in rice quality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Change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for another type of rice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3.Rice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isn’t well rinsed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Rinse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 rice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4.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Top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sensor malfunctions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Repalce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top sensor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5.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Top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sensor is losened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Make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 top sensor well fixed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70">
                <a:tc rowSpan="7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5. 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Electricity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Leakage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1.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Power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cord is 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damaged</a:t>
                      </a:r>
                      <a:endParaRPr lang="en-US" altLang="zh-CN" sz="1000" kern="1200" dirty="0" smtClean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 power cord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32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2.Water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comes into the outer pot  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Clean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out the water in the outer pot and put the cooker in a </a:t>
                      </a:r>
                      <a:r>
                        <a:rPr lang="en-US" sz="1000" kern="1200" dirty="0" err="1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ventilative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place for over 2 hours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07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3.The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cooker is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operating in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humid environment 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Improve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 operating circumstance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4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4.Too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much greasy dirt is left inside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Clean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out the greasy dirt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8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5.Plug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earth terminal is not used or the socket is unearthed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Let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 cooker be well earthed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32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6.Insulativity of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 alive components declines or interior wires damage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Check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 components by meter at level of R*10M; repair or replace the defected ones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8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50000"/>
                        </a:lnSpc>
                        <a:spcAft>
                          <a:spcPts val="0"/>
                        </a:spcAft>
                        <a:buSzPct val="100000"/>
                        <a:buFont typeface="+mj-lt"/>
                        <a:buNone/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7.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Interior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grounding wire loosens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Check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 grounding wire to make it well-grounded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41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6.After</a:t>
                      </a:r>
                      <a:r>
                        <a:rPr lang="en-US" altLang="zh-CN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powering on the rice cooker, all indicators glow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1.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Top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sensor is broken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top sensor assmebly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2.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Main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thermostat is broken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main thermostat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4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3</a:t>
                      </a:r>
                      <a:r>
                        <a:rPr lang="en-US" altLang="zh-TW" sz="1000" kern="1200" dirty="0" smtClean="0">
                          <a:solidFill>
                            <a:srgbClr val="FF3300"/>
                          </a:solidFill>
                          <a:latin typeface="Arial"/>
                          <a:ea typeface="PMingLiU"/>
                          <a:cs typeface="Times New Roman"/>
                        </a:rPr>
                        <a:t>.</a:t>
                      </a: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 main circuit board flint carbonization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Repalce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main board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82">
                <a:tc rowSpan="3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7.The socket sparkles when powered on</a:t>
                      </a:r>
                      <a:endParaRPr lang="zh-CN" altLang="en-US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1.Water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or other liquid food flows into the socket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Clean out the water or liquid food in the socket</a:t>
                      </a:r>
                      <a:endParaRPr lang="zh-CN" altLang="en-US" sz="1000" kern="1200" dirty="0" smtClean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2.Plug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and socket is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oxidized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or coming loose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Remove the oxidation with a knife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or sandpaper,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fasten the loosen parts with glue </a:t>
                      </a:r>
                      <a:endParaRPr lang="zh-CN" altLang="en-US" sz="1000" kern="1200" dirty="0" smtClean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  <a:p>
                      <a:pPr algn="just" fontAlgn="b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4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2080" indent="-132080">
                        <a:spcAft>
                          <a:spcPts val="0"/>
                        </a:spcAft>
                      </a:pP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  <a:p>
                      <a:pPr marL="132080" indent="-132080">
                        <a:spcAft>
                          <a:spcPts val="0"/>
                        </a:spcAft>
                      </a:pP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3.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Fus</a:t>
                      </a: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e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zh-CN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is burnt caused by some other 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</a:t>
                      </a:r>
                      <a:r>
                        <a:rPr lang="en-US" alt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a</a:t>
                      </a:r>
                      <a:r>
                        <a:rPr lang="zh-CN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sons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Find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out the reason and replace with another fuse of the same model</a:t>
                      </a:r>
                      <a:endParaRPr lang="zh-CN" altLang="en-US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34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8.press button stuck 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2080" indent="-132080"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Function buttons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on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main board or  the main board itself are broken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Replace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the function button or main board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22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9.Water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spills when cooked with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rice of small portion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too much water 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Cook in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rice-water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proportion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/>
                          <a:ea typeface="PMingLiU"/>
                          <a:cs typeface="Times New Roman"/>
                        </a:rPr>
                        <a:t>under the instruction of user’s manual</a:t>
                      </a:r>
                      <a:endParaRPr lang="zh-CN" sz="1000" kern="1200" dirty="0">
                        <a:solidFill>
                          <a:schemeClr val="tx1"/>
                        </a:solidFill>
                        <a:latin typeface="Arial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460375"/>
          </a:xfrm>
        </p:spPr>
        <p:txBody>
          <a:bodyPr/>
          <a:lstStyle/>
          <a:p>
            <a:pPr algn="l" eaLnBrk="1" hangingPunct="1"/>
            <a:r>
              <a:rPr lang="en-US" altLang="zh-CN" sz="1400" b="1" dirty="0" smtClean="0"/>
              <a:t>Circuit Diagram</a:t>
            </a:r>
            <a:endParaRPr lang="zh-CN" altLang="en-US" sz="14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3AF7F4-C770-49E7-B45C-BEAAFFF30EB0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642938" y="857250"/>
            <a:ext cx="2428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</a:rPr>
              <a:t>HD3037</a:t>
            </a:r>
            <a:endParaRPr lang="zh-CN" altLang="en-US" dirty="0">
              <a:solidFill>
                <a:srgbClr val="000000"/>
              </a:solidFill>
            </a:endParaRPr>
          </a:p>
        </p:txBody>
      </p:sp>
      <p:pic>
        <p:nvPicPr>
          <p:cNvPr id="6" name="图片 5" descr="电饭煲电路图.wmf"/>
          <p:cNvPicPr>
            <a:picLocks noChangeAspect="1"/>
          </p:cNvPicPr>
          <p:nvPr/>
        </p:nvPicPr>
        <p:blipFill>
          <a:blip r:embed="rId2"/>
          <a:srcRect l="11458" t="10767" r="12500" b="8805"/>
          <a:stretch>
            <a:fillRect/>
          </a:stretch>
        </p:blipFill>
        <p:spPr>
          <a:xfrm>
            <a:off x="243887" y="3071802"/>
            <a:ext cx="6614113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60350" y="179388"/>
            <a:ext cx="6172200" cy="3889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Exploding</a:t>
            </a:r>
            <a:r>
              <a:rPr kumimoji="0" lang="en-US" altLang="zh-CN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View</a:t>
            </a:r>
            <a:endParaRPr kumimoji="0" lang="zh-CN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285728" y="571472"/>
            <a:ext cx="2071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 smtClean="0"/>
              <a:t>HD3037 </a:t>
            </a:r>
            <a:endParaRPr lang="zh-CN" altLang="en-US" dirty="0"/>
          </a:p>
        </p:txBody>
      </p:sp>
      <p:pic>
        <p:nvPicPr>
          <p:cNvPr id="7" name="图片 6" descr="HD3036爆炸图.wmf"/>
          <p:cNvPicPr>
            <a:picLocks noChangeAspect="1"/>
          </p:cNvPicPr>
          <p:nvPr/>
        </p:nvPicPr>
        <p:blipFill>
          <a:blip r:embed="rId2"/>
          <a:srcRect l="21904" t="8464" r="33333" b="10651"/>
          <a:stretch>
            <a:fillRect/>
          </a:stretch>
        </p:blipFill>
        <p:spPr>
          <a:xfrm>
            <a:off x="357166" y="2357422"/>
            <a:ext cx="6143668" cy="5289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8D83E-F72F-4F7F-AF2A-68599AF812C9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0988" y="325411"/>
            <a:ext cx="6172200" cy="3889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HD3037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Spare Part List:</a:t>
            </a:r>
          </a:p>
        </p:txBody>
      </p:sp>
      <p:graphicFrame>
        <p:nvGraphicFramePr>
          <p:cNvPr id="9" name="Group 284"/>
          <p:cNvGraphicFramePr>
            <a:graphicFrameLocks noGrp="1"/>
          </p:cNvGraphicFramePr>
          <p:nvPr/>
        </p:nvGraphicFramePr>
        <p:xfrm>
          <a:off x="214290" y="785786"/>
          <a:ext cx="6264275" cy="7509528"/>
        </p:xfrm>
        <a:graphic>
          <a:graphicData uri="http://schemas.openxmlformats.org/drawingml/2006/table">
            <a:tbl>
              <a:tblPr/>
              <a:tblGrid>
                <a:gridCol w="574675"/>
                <a:gridCol w="1211275"/>
                <a:gridCol w="1285884"/>
                <a:gridCol w="1785950"/>
                <a:gridCol w="1406491"/>
              </a:tblGrid>
              <a:tr h="14192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No.</a:t>
                      </a: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12NC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Name(Chinese)</a:t>
                      </a: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Name(English)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PCM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蒸汽阀装饰圈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steam valve ornament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620202900098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蒸汽阀盖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steam valve cover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620202110157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蒸汽阀座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steam valve base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620202110159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蒸汽阀密封圈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steam valve seal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610206010073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面盖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top cover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620202050151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上盖发热丝组件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top cover heating assembly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610201540030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保温座板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warm keeping board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620203020061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内锅密封圈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inner pan seal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610206010011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内盖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inner cover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620202050152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内锅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inner pan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620203030350 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IMD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面板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control pannel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610203010093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显示板支架贴纸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display board holder sticker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610205540350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控制电路板组件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control board assembly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610201510097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电路板支架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circute  board holder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620202100123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电源板组件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power board assembly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610201510041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开盖按钮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opening cover button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620202010033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按钮弹簧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spring of button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610204020071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铰链轴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axis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610204020015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19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铰链弹簧（右）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hinge spring(right)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610204020013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铰链弹簧（左）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hinge spring(left)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610204020014 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21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铰链盖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hinge cover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620202060029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22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外壳罩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outer shell cover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620202120084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23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提手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handle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620202140049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24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发热盘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heating assembly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620201530021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25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外锅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electronic type of outer pan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620203030250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26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侧面发热组件</a:t>
                      </a:r>
                      <a:endParaRPr lang="en-US" altLang="zh-CN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side heating assembly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610201540001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27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限温器组件</a:t>
                      </a:r>
                      <a:endParaRPr lang="en-US" altLang="zh-CN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Temperature Limit  assembly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620201520019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28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主温控器组件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main thermostat assembly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620201520008 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29</a:t>
                      </a:r>
                      <a:endParaRPr lang="en-US" altLang="zh-CN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外壳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outer shell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620203040141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8D83E-F72F-4F7F-AF2A-68599AF812C9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0988" y="325411"/>
            <a:ext cx="6172200" cy="3889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HD3037 Spare Part List</a:t>
            </a:r>
          </a:p>
        </p:txBody>
      </p:sp>
      <p:graphicFrame>
        <p:nvGraphicFramePr>
          <p:cNvPr id="9" name="Group 284"/>
          <p:cNvGraphicFramePr>
            <a:graphicFrameLocks noGrp="1"/>
          </p:cNvGraphicFramePr>
          <p:nvPr/>
        </p:nvGraphicFramePr>
        <p:xfrm>
          <a:off x="285728" y="714348"/>
          <a:ext cx="6264275" cy="7776584"/>
        </p:xfrm>
        <a:graphic>
          <a:graphicData uri="http://schemas.openxmlformats.org/drawingml/2006/table">
            <a:tbl>
              <a:tblPr/>
              <a:tblGrid>
                <a:gridCol w="574675"/>
                <a:gridCol w="1282713"/>
                <a:gridCol w="1214446"/>
                <a:gridCol w="1785950"/>
                <a:gridCol w="1406491"/>
              </a:tblGrid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No.</a:t>
                      </a: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12NC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Name(Chinese)</a:t>
                      </a: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Name(English)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PCM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底座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bottom base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620202110158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31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插座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socket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610201570004 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32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量杯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measuring cup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620202070021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33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饭勺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rice spoon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620202070020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34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汤勺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soup spoon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620202080007 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35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电源线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power cord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660200000077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36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蒸笼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steamer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620202090017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37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说明书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DFU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610205510104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38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单台装纸箱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F-box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610202510252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39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两台装纸箱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outer carton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610202520259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硅胶手套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silicon gloves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610207900029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28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9"/>
          <p:cNvGraphicFramePr>
            <a:graphicFrameLocks noGrp="1"/>
          </p:cNvGraphicFramePr>
          <p:nvPr/>
        </p:nvGraphicFramePr>
        <p:xfrm>
          <a:off x="214291" y="571472"/>
          <a:ext cx="6357981" cy="7150794"/>
        </p:xfrm>
        <a:graphic>
          <a:graphicData uri="http://schemas.openxmlformats.org/drawingml/2006/table">
            <a:tbl>
              <a:tblPr/>
              <a:tblGrid>
                <a:gridCol w="948874"/>
                <a:gridCol w="118485"/>
                <a:gridCol w="2231545"/>
                <a:gridCol w="3059077"/>
              </a:tblGrid>
              <a:tr h="252316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sz="12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Heating</a:t>
                      </a:r>
                      <a:r>
                        <a:rPr lang="en-US" sz="1200" b="1" kern="100" baseline="0" dirty="0" smtClean="0">
                          <a:latin typeface="Times New Roman"/>
                          <a:ea typeface="宋体"/>
                          <a:cs typeface="Times New Roman"/>
                        </a:rPr>
                        <a:t> Elements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07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sz="1200" b="1" kern="100" baseline="0" dirty="0" smtClean="0">
                          <a:latin typeface="Times New Roman"/>
                          <a:ea typeface="宋体"/>
                          <a:cs typeface="Times New Roman"/>
                        </a:rPr>
                        <a:t>Name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sz="12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Picture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altLang="zh-CN" sz="1200" b="1" kern="100" dirty="0" smtClean="0">
                          <a:latin typeface="Times New Roman"/>
                          <a:ea typeface="宋体"/>
                          <a:cs typeface="Times New Roman"/>
                        </a:rPr>
                        <a:t>Main Functions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sz="1200" kern="100" dirty="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200" kern="100" dirty="0" smtClean="0">
                          <a:latin typeface="Times New Roman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en-US" altLang="zh-CN" sz="1200" kern="100" dirty="0" smtClean="0">
                          <a:latin typeface="Times New Roman"/>
                          <a:ea typeface="宋体"/>
                          <a:cs typeface="Times New Roman"/>
                        </a:rPr>
                        <a:t>Heating</a:t>
                      </a:r>
                      <a:r>
                        <a:rPr lang="en-US" altLang="zh-CN" sz="1200" kern="100" baseline="0" dirty="0" smtClean="0">
                          <a:latin typeface="Times New Roman"/>
                          <a:ea typeface="宋体"/>
                          <a:cs typeface="Times New Roman"/>
                        </a:rPr>
                        <a:t> Plate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 be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used for heating .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Made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aluminum plate which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is  coiled by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 heating tubes; Power of the heating plate will influence the heating speed of rice cooker; Distortion of the heating element will influence heat conduction and  cooking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results.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26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altLang="zh-CN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Temperature  Control Element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445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4600" algn="l"/>
                        </a:tabLst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2.MAIN THERMOSTAT </a:t>
                      </a:r>
                      <a:r>
                        <a:rPr lang="zh-CN" alt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NTC</a:t>
                      </a:r>
                      <a:r>
                        <a:rPr lang="zh-CN" altLang="en-US" sz="1400" kern="100" dirty="0" smtClean="0">
                          <a:latin typeface="Times New Roman"/>
                          <a:ea typeface="+mn-ea"/>
                          <a:cs typeface="Times New Roman"/>
                        </a:rPr>
                        <a:t>）</a:t>
                      </a:r>
                      <a:endParaRPr lang="en-US" sz="1400" kern="100" dirty="0" smtClean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Applying the adverse-temp. attribute of </a:t>
                      </a:r>
                      <a:r>
                        <a:rPr lang="en-US" altLang="zh-CN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thermistor</a:t>
                      </a:r>
                      <a:r>
                        <a:rPr lang="en-US" altLang="zh-CN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where</a:t>
                      </a: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resistance</a:t>
                      </a:r>
                      <a:r>
                        <a:rPr lang="en-US" altLang="zh-CN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decreases when the temperature rises.</a:t>
                      </a:r>
                      <a:endParaRPr lang="en-US" altLang="zh-CN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26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en-US" altLang="zh-CN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Circuit Protection Element</a:t>
                      </a:r>
                      <a:endParaRPr lang="en-US" altLang="zh-CN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15538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14600" algn="l"/>
                        </a:tabLst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1.Temperature Limited Assembly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 is an over-temperature protection device which functions to avoid dangers caused by the over high temperature if the cooker is working abnormally. </a:t>
                      </a:r>
                      <a:endParaRPr lang="zh-CN" alt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 protects the cooker by automatically fusing when the temperature rises to a certain point and it is not resettable.</a:t>
                      </a:r>
                      <a:endParaRPr lang="zh-CN" alt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8" y="214282"/>
            <a:ext cx="6172200" cy="461400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/>
              <a:t>Illustration of Main Parts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9E41-66EB-4EAB-911B-FECAFF1192D4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4" name="Picture 6" descr="PA110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60" y="1428728"/>
            <a:ext cx="2105025" cy="1590675"/>
          </a:xfrm>
          <a:prstGeom prst="rect">
            <a:avLst/>
          </a:prstGeom>
          <a:noFill/>
        </p:spPr>
      </p:pic>
      <p:pic>
        <p:nvPicPr>
          <p:cNvPr id="2053" name="Picture 5" descr="PA110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8" y="3643306"/>
            <a:ext cx="2105025" cy="1590675"/>
          </a:xfrm>
          <a:prstGeom prst="rect">
            <a:avLst/>
          </a:prstGeom>
          <a:noFill/>
        </p:spPr>
      </p:pic>
      <p:pic>
        <p:nvPicPr>
          <p:cNvPr id="2052" name="Picture 2" descr="P80323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12" y="6000760"/>
            <a:ext cx="1881096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A4017A-26B7-4318-BE9A-1368BFE968DB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42900" y="214282"/>
            <a:ext cx="6172200" cy="389392"/>
          </a:xfrm>
        </p:spPr>
        <p:txBody>
          <a:bodyPr>
            <a:normAutofit/>
          </a:bodyPr>
          <a:lstStyle/>
          <a:p>
            <a:pPr algn="l"/>
            <a:r>
              <a:rPr lang="en-US" altLang="zh-CN" sz="1400" b="1" dirty="0" smtClean="0"/>
              <a:t>Dissembling Procedures: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PA110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80" y="1214414"/>
            <a:ext cx="2671192" cy="200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PA1100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2" y="3786182"/>
            <a:ext cx="2622426" cy="1900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PA1100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52" y="1214414"/>
            <a:ext cx="260386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IMG_20130423_11104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8" y="3786182"/>
            <a:ext cx="2571768" cy="2000264"/>
          </a:xfrm>
          <a:prstGeom prst="rect">
            <a:avLst/>
          </a:prstGeom>
        </p:spPr>
      </p:pic>
      <p:pic>
        <p:nvPicPr>
          <p:cNvPr id="14" name="图片 13" descr="IMG_20130423_11121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18" y="6500826"/>
            <a:ext cx="2571768" cy="1928826"/>
          </a:xfrm>
          <a:prstGeom prst="rect">
            <a:avLst/>
          </a:prstGeom>
        </p:spPr>
      </p:pic>
      <p:pic>
        <p:nvPicPr>
          <p:cNvPr id="13" name="图片 12" descr="IMG_20130418_15262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14752" y="6500826"/>
            <a:ext cx="2714644" cy="2000264"/>
          </a:xfrm>
          <a:prstGeom prst="rect">
            <a:avLst/>
          </a:prstGeom>
        </p:spPr>
      </p:pic>
      <p:graphicFrame>
        <p:nvGraphicFramePr>
          <p:cNvPr id="17" name="Group 46"/>
          <p:cNvGraphicFramePr>
            <a:graphicFrameLocks noGrp="1"/>
          </p:cNvGraphicFramePr>
          <p:nvPr/>
        </p:nvGraphicFramePr>
        <p:xfrm>
          <a:off x="404813" y="684213"/>
          <a:ext cx="6237287" cy="8028632"/>
        </p:xfrm>
        <a:graphic>
          <a:graphicData uri="http://schemas.openxmlformats.org/drawingml/2006/table">
            <a:tbl>
              <a:tblPr/>
              <a:tblGrid>
                <a:gridCol w="3095625"/>
                <a:gridCol w="3141662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Take off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steam valve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kern="1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Remove screws with a screw-driver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3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lang="en-US" altLang="zh-CN" sz="1200" kern="100" dirty="0" smtClean="0">
                          <a:latin typeface="Times New Roman"/>
                          <a:ea typeface="+mn-ea"/>
                          <a:cs typeface="Times New Roman"/>
                        </a:rPr>
                        <a:t>Remove screws on the base with screw driver</a:t>
                      </a:r>
                      <a:endParaRPr lang="en-US" sz="1200" kern="100" dirty="0" smtClean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kern="1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Take off the plug on the base</a:t>
                      </a:r>
                      <a:endParaRPr lang="en-US" sz="1200" kern="100" dirty="0" smtClean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474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</a:t>
                      </a:r>
                      <a:endParaRPr lang="en-US" sz="1200" kern="100" dirty="0" smtClean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Cut off binder with forceps and pull out all connectors</a:t>
                      </a:r>
                      <a:endParaRPr lang="en-US" sz="1200" kern="100" dirty="0" smtClean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6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kern="1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Remove screws with a screw-driver</a:t>
                      </a:r>
                      <a:endParaRPr lang="en-US" sz="12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3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 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 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Group 46"/>
          <p:cNvGraphicFramePr>
            <a:graphicFrameLocks noGrp="1"/>
          </p:cNvGraphicFramePr>
          <p:nvPr/>
        </p:nvGraphicFramePr>
        <p:xfrm>
          <a:off x="285728" y="801715"/>
          <a:ext cx="6286544" cy="8194323"/>
        </p:xfrm>
        <a:graphic>
          <a:graphicData uri="http://schemas.openxmlformats.org/drawingml/2006/table">
            <a:tbl>
              <a:tblPr/>
              <a:tblGrid>
                <a:gridCol w="3144882"/>
                <a:gridCol w="3141662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7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remove 2 screws on the main  thermostat with a screw driver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8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remove screws used to fix heating plate with a screw driver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439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remove  3 screws on power board holder with a screw driver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10. Remove 2 screws on the control board.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32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11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press with both hands to take off the press button holder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12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Remove 2 screws on the power board</a:t>
                      </a:r>
                      <a:endParaRPr lang="en-US" sz="1200" kern="100" dirty="0" smtClean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3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 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 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A7B867-CA7F-489D-95D6-958FC88316CD}" type="slidenum">
              <a:rPr lang="en-US"/>
              <a:pPr>
                <a:defRPr/>
              </a:pPr>
              <a:t>8</a:t>
            </a:fld>
            <a:endParaRPr lang="en-US"/>
          </a:p>
        </p:txBody>
      </p:sp>
      <p:pic>
        <p:nvPicPr>
          <p:cNvPr id="16" name="图片 15" descr="IMG_20130423_1104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52" y="6786578"/>
            <a:ext cx="2714644" cy="1928826"/>
          </a:xfrm>
          <a:prstGeom prst="rect">
            <a:avLst/>
          </a:prstGeom>
        </p:spPr>
      </p:pic>
      <p:pic>
        <p:nvPicPr>
          <p:cNvPr id="19" name="图片 18" descr="IMG_20130423_1104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8" y="6772528"/>
            <a:ext cx="2571768" cy="1942876"/>
          </a:xfrm>
          <a:prstGeom prst="rect">
            <a:avLst/>
          </a:prstGeom>
        </p:spPr>
      </p:pic>
      <p:pic>
        <p:nvPicPr>
          <p:cNvPr id="20" name="图片 19" descr="IMG_20130423_1105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3314" y="4143372"/>
            <a:ext cx="2571768" cy="2071702"/>
          </a:xfrm>
          <a:prstGeom prst="rect">
            <a:avLst/>
          </a:prstGeom>
        </p:spPr>
      </p:pic>
      <p:pic>
        <p:nvPicPr>
          <p:cNvPr id="21" name="图片 20" descr="IMG_20130418_1527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80" y="1285852"/>
            <a:ext cx="2571768" cy="2000264"/>
          </a:xfrm>
          <a:prstGeom prst="rect">
            <a:avLst/>
          </a:prstGeom>
        </p:spPr>
      </p:pic>
      <p:sp>
        <p:nvSpPr>
          <p:cNvPr id="22" name="椭圆 21"/>
          <p:cNvSpPr/>
          <p:nvPr/>
        </p:nvSpPr>
        <p:spPr>
          <a:xfrm>
            <a:off x="1357298" y="1428728"/>
            <a:ext cx="35719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357430" y="2714612"/>
            <a:ext cx="35719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 descr="IMG_20130418_152810.jpg"/>
          <p:cNvPicPr>
            <a:picLocks noChangeAspect="1"/>
          </p:cNvPicPr>
          <p:nvPr/>
        </p:nvPicPr>
        <p:blipFill>
          <a:blip r:embed="rId6" cstate="print"/>
          <a:srcRect r="5556" b="21429"/>
          <a:stretch>
            <a:fillRect/>
          </a:stretch>
        </p:blipFill>
        <p:spPr>
          <a:xfrm>
            <a:off x="3643314" y="1285852"/>
            <a:ext cx="2643206" cy="2000264"/>
          </a:xfrm>
          <a:prstGeom prst="rect">
            <a:avLst/>
          </a:prstGeom>
        </p:spPr>
      </p:pic>
      <p:sp>
        <p:nvSpPr>
          <p:cNvPr id="25" name="椭圆 24"/>
          <p:cNvSpPr/>
          <p:nvPr/>
        </p:nvSpPr>
        <p:spPr>
          <a:xfrm>
            <a:off x="3929066" y="1643042"/>
            <a:ext cx="35719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643578" y="2428860"/>
            <a:ext cx="35719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 descr="IMG_20130423_11124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2918" y="4214810"/>
            <a:ext cx="2500330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46"/>
          <p:cNvGraphicFramePr>
            <a:graphicFrameLocks noGrp="1"/>
          </p:cNvGraphicFramePr>
          <p:nvPr/>
        </p:nvGraphicFramePr>
        <p:xfrm>
          <a:off x="214290" y="500034"/>
          <a:ext cx="6237287" cy="8061365"/>
        </p:xfrm>
        <a:graphic>
          <a:graphicData uri="http://schemas.openxmlformats.org/drawingml/2006/table">
            <a:tbl>
              <a:tblPr/>
              <a:tblGrid>
                <a:gridCol w="3095625"/>
                <a:gridCol w="3141662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13.Raise the hump on outer pot with a screw driver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14.hold the outer pot and turn in anticlockwise direction to take off the outer pot</a:t>
                      </a:r>
                      <a:endParaRPr lang="en-US" sz="1200" kern="100" dirty="0" smtClean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57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15.take off outer shell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16.press the joining wedge of the control board to remove it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。</a:t>
                      </a:r>
                      <a:endParaRPr lang="en-US" sz="1200" kern="100" dirty="0" smtClean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744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17.Insert the spatula between the top cover and inner lid to separate them 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18.Remove the bars and 6 screws on the keep warm board, to separate keep warm board, sealing ring and inner lid</a:t>
                      </a:r>
                      <a:endParaRPr lang="en-US" sz="1200" kern="100" dirty="0" smtClean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3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  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 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A7B867-CA7F-489D-95D6-958FC88316CD}" type="slidenum">
              <a:rPr lang="en-US"/>
              <a:pPr>
                <a:defRPr/>
              </a:pPr>
              <a:t>9</a:t>
            </a:fld>
            <a:endParaRPr lang="en-US"/>
          </a:p>
        </p:txBody>
      </p:sp>
      <p:pic>
        <p:nvPicPr>
          <p:cNvPr id="26" name="Picture 1" descr="PA1100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04" y="928662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 descr="PA1100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4" y="928662"/>
            <a:ext cx="2736874" cy="1970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PA11008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42" y="3500430"/>
            <a:ext cx="2643206" cy="198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" descr="PA11008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8" y="3500430"/>
            <a:ext cx="287655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PA11006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42" y="6357950"/>
            <a:ext cx="2804542" cy="1959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IMG_20130423_11094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43314" y="6357950"/>
            <a:ext cx="2714644" cy="19288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5263</TotalTime>
  <Words>1994</Words>
  <Application>Microsoft Office PowerPoint</Application>
  <PresentationFormat>全屏显示(4:3)</PresentationFormat>
  <Paragraphs>423</Paragraphs>
  <Slides>14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Theme</vt:lpstr>
      <vt:lpstr>幻灯片 1</vt:lpstr>
      <vt:lpstr>Circuit Diagram</vt:lpstr>
      <vt:lpstr>幻灯片 3</vt:lpstr>
      <vt:lpstr>幻灯片 4</vt:lpstr>
      <vt:lpstr>幻灯片 5</vt:lpstr>
      <vt:lpstr>Illustration of Main Parts</vt:lpstr>
      <vt:lpstr>Dissembling Procedures:</vt:lpstr>
      <vt:lpstr>幻灯片 8</vt:lpstr>
      <vt:lpstr>幻灯片 9</vt:lpstr>
      <vt:lpstr>Malfunction</vt:lpstr>
      <vt:lpstr>Malfunction</vt:lpstr>
      <vt:lpstr>Malfunction</vt:lpstr>
      <vt:lpstr>Troubleshooting </vt:lpstr>
      <vt:lpstr>Troubleshooting</vt:lpstr>
    </vt:vector>
  </TitlesOfParts>
  <Company>Philips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300234660</dc:creator>
  <cp:lastModifiedBy>User</cp:lastModifiedBy>
  <cp:revision>443</cp:revision>
  <dcterms:created xsi:type="dcterms:W3CDTF">2011-06-29T06:17:44Z</dcterms:created>
  <dcterms:modified xsi:type="dcterms:W3CDTF">2013-04-26T06:21:45Z</dcterms:modified>
</cp:coreProperties>
</file>